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9" r:id="rId3"/>
    <p:sldId id="261" r:id="rId4"/>
    <p:sldId id="262" r:id="rId5"/>
    <p:sldId id="273" r:id="rId6"/>
    <p:sldId id="274" r:id="rId7"/>
    <p:sldId id="264" r:id="rId8"/>
    <p:sldId id="284" r:id="rId9"/>
    <p:sldId id="265" r:id="rId10"/>
    <p:sldId id="286" r:id="rId11"/>
    <p:sldId id="258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86F"/>
    <a:srgbClr val="1C2A55"/>
    <a:srgbClr val="003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15.05.2019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Пункт 4 – например когда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370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081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9D9B1-B6B0-4324-91A6-EA2D4E340434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CB3C1-8DEB-4F78-85B6-939055E39EDB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D563-E40F-4587-96CC-6FC37E1B9AD4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1F2-488E-48F5-B284-CB2ADAE765FC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32485-165D-4AD8-8DD3-ABDE4DD29132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1CB64-5CF5-4F51-85BC-788A4A7F3B6F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9C625-3F9E-4DFB-A5E1-1CBDC5003C45}" type="datetime1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F6697-FEC6-4C36-B0D2-2C440F34F0B7}" type="datetime1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8EB36-176D-458F-A1D1-51CF3378A8BB}" type="datetime1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0F3EA-07D7-4291-97BD-1D78061A2850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912E4-C26E-43EE-9313-25FCA704325B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8E82FEC-4005-4EF6-B205-585ADA59CD5B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/>
              <a:t>Иванов А.Д., 174 ПИ, Аниматор ХХХ,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  <a:t>Департамент программной инженерии</a:t>
            </a:r>
            <a:b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  <a:t>Курсовая работа</a:t>
            </a:r>
            <a:br>
              <a:rPr lang="ru-RU" sz="2800" dirty="0">
                <a:solidFill>
                  <a:srgbClr val="000066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1C2A55"/>
                </a:solidFill>
                <a:cs typeface="+mj-lt"/>
              </a:rPr>
              <a:t>ПРИЛОЖЕНИЕ МУЗЫКАЛЬНЫЙ ПЛЕЕР ДЛЯ ANDROID</a:t>
            </a:r>
            <a:endParaRPr lang="en-US" sz="2900" dirty="0">
              <a:solidFill>
                <a:srgbClr val="1C2A55"/>
              </a:solidFill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2380129" y="4337049"/>
            <a:ext cx="6400800" cy="1821703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Выполнила студент группы БПИ-172</a:t>
            </a:r>
            <a:r>
              <a:rPr lang="en-US" sz="1800" dirty="0">
                <a:solidFill>
                  <a:srgbClr val="FF0000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800" dirty="0">
              <a:solidFill>
                <a:srgbClr val="000066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800" dirty="0">
                <a:solidFill>
                  <a:srgbClr val="1C2A55"/>
                </a:solidFill>
                <a:latin typeface="+mj-lt"/>
                <a:ea typeface="MS PGothic" panose="020B0600070205080204" charset="-128"/>
                <a:cs typeface="+mj-lt"/>
              </a:rPr>
              <a:t>Омельчишина Ольга Владимировна</a:t>
            </a:r>
          </a:p>
          <a:p>
            <a:pPr algn="r" eaLnBrk="1" hangingPunct="1"/>
            <a:r>
              <a:rPr kumimoji="1"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 </a:t>
            </a:r>
          </a:p>
          <a:p>
            <a:pPr algn="r" eaLnBrk="1" hangingPunct="1"/>
            <a:r>
              <a:rPr kumimoji="1" lang="ru-RU" sz="1800" dirty="0">
                <a:solidFill>
                  <a:srgbClr val="1C2A55"/>
                </a:solidFill>
                <a:latin typeface="+mj-lt"/>
                <a:cs typeface="+mj-lt"/>
              </a:rPr>
              <a:t> доцент департамента программной инженерии ФКН, </a:t>
            </a:r>
            <a:r>
              <a:rPr kumimoji="1" lang="ru-RU" sz="1800" dirty="0" err="1">
                <a:solidFill>
                  <a:srgbClr val="1C2A55"/>
                </a:solidFill>
                <a:latin typeface="+mj-lt"/>
                <a:cs typeface="+mj-lt"/>
              </a:rPr>
              <a:t>к.т.н</a:t>
            </a:r>
            <a:endParaRPr kumimoji="1" lang="ru-RU" sz="1800" dirty="0">
              <a:solidFill>
                <a:srgbClr val="1C2A55"/>
              </a:solidFill>
              <a:latin typeface="+mj-lt"/>
              <a:cs typeface="+mj-lt"/>
            </a:endParaRPr>
          </a:p>
          <a:p>
            <a:pPr algn="r" eaLnBrk="1" hangingPunct="1"/>
            <a:r>
              <a:rPr kumimoji="1" lang="ru-RU" sz="1800" dirty="0" err="1">
                <a:solidFill>
                  <a:srgbClr val="1C2A55"/>
                </a:solidFill>
                <a:latin typeface="+mj-lt"/>
                <a:cs typeface="+mj-lt"/>
              </a:rPr>
              <a:t>Брейман</a:t>
            </a:r>
            <a:r>
              <a:rPr kumimoji="1" lang="ru-RU" sz="1800" dirty="0">
                <a:solidFill>
                  <a:srgbClr val="1C2A55"/>
                </a:solidFill>
                <a:latin typeface="+mj-lt"/>
                <a:cs typeface="+mj-lt"/>
              </a:rPr>
              <a:t> Александр Давидович</a:t>
            </a:r>
            <a:endParaRPr kumimoji="1" lang="ru-RU" sz="1200" dirty="0">
              <a:solidFill>
                <a:srgbClr val="1C2A55"/>
              </a:solidFill>
              <a:latin typeface="+mj-lt"/>
              <a:ea typeface="MS PGothic" panose="020B0600070205080204" charset="-128"/>
              <a:cs typeface="+mj-lt"/>
            </a:endParaRP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2019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B57FFD-70CD-4C5C-8117-5884EA760DE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B492A31-B200-41BC-8976-E96FE7C77A1A}"/>
              </a:ext>
            </a:extLst>
          </p:cNvPr>
          <p:cNvSpPr/>
          <p:nvPr/>
        </p:nvSpPr>
        <p:spPr>
          <a:xfrm>
            <a:off x="573180" y="225583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i="1" dirty="0">
                <a:solidFill>
                  <a:srgbClr val="003F82"/>
                </a:solidFill>
              </a:rPr>
              <a:t>Виджеты</a:t>
            </a:r>
          </a:p>
          <a:p>
            <a:endParaRPr lang="ru-RU" i="1" dirty="0">
              <a:solidFill>
                <a:srgbClr val="003F82"/>
              </a:solidFill>
            </a:endParaRPr>
          </a:p>
          <a:p>
            <a:endParaRPr lang="ru-RU" i="1" dirty="0">
              <a:solidFill>
                <a:srgbClr val="003F82"/>
              </a:solidFill>
            </a:endParaRPr>
          </a:p>
          <a:p>
            <a:endParaRPr lang="ru-RU" i="1" dirty="0">
              <a:solidFill>
                <a:srgbClr val="003F82"/>
              </a:solidFill>
            </a:endParaRPr>
          </a:p>
          <a:p>
            <a:r>
              <a:rPr lang="ru-RU" i="1" dirty="0">
                <a:solidFill>
                  <a:srgbClr val="003F82"/>
                </a:solidFill>
              </a:rPr>
              <a:t>Управление на экране блокировки</a:t>
            </a:r>
          </a:p>
          <a:p>
            <a:endParaRPr lang="ru-RU" i="1" dirty="0">
              <a:solidFill>
                <a:srgbClr val="003F82"/>
              </a:solidFill>
            </a:endParaRPr>
          </a:p>
          <a:p>
            <a:endParaRPr lang="ru-RU" i="1" dirty="0">
              <a:solidFill>
                <a:srgbClr val="003F82"/>
              </a:solidFill>
            </a:endParaRPr>
          </a:p>
          <a:p>
            <a:endParaRPr lang="ru-RU" i="1" dirty="0">
              <a:solidFill>
                <a:srgbClr val="003F82"/>
              </a:solidFill>
            </a:endParaRPr>
          </a:p>
          <a:p>
            <a:r>
              <a:rPr lang="ru-RU" i="1" dirty="0">
                <a:solidFill>
                  <a:srgbClr val="003F82"/>
                </a:solidFill>
              </a:rPr>
              <a:t>Пользовательские плейлисты</a:t>
            </a:r>
          </a:p>
          <a:p>
            <a:endParaRPr lang="ru-RU" i="1" dirty="0">
              <a:solidFill>
                <a:srgbClr val="003F8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828CB8-4C25-41AD-AC48-32CAA289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768" y="2500153"/>
            <a:ext cx="3510548" cy="18576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>
                <a:solidFill>
                  <a:srgbClr val="1C2A55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Омельчишина Ольга Владимировна,</a:t>
            </a:r>
            <a:endParaRPr lang="en-US" sz="1200" dirty="0">
              <a:solidFill>
                <a:srgbClr val="1C2A55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200" dirty="0">
                <a:solidFill>
                  <a:srgbClr val="1C2A55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ovomelchishina@edu.hse.ru</a:t>
            </a: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- 201</a:t>
            </a:r>
            <a:r>
              <a:rPr lang="en-US" alt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9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11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55588" y="1425118"/>
            <a:ext cx="8708944" cy="3046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i="1" dirty="0">
                <a:solidFill>
                  <a:srgbClr val="003F82"/>
                </a:solidFill>
              </a:rPr>
              <a:t>Предметная область</a:t>
            </a:r>
            <a:r>
              <a:rPr lang="en-US" sz="1600" b="1" i="1" dirty="0">
                <a:solidFill>
                  <a:srgbClr val="003F82"/>
                </a:solidFill>
              </a:rPr>
              <a:t>:</a:t>
            </a:r>
            <a:endParaRPr lang="en-US" sz="1600" i="1" dirty="0">
              <a:solidFill>
                <a:srgbClr val="003F82"/>
              </a:solidFill>
            </a:endParaRPr>
          </a:p>
          <a:p>
            <a:r>
              <a:rPr lang="en-US" sz="1600" dirty="0">
                <a:solidFill>
                  <a:srgbClr val="003F82"/>
                </a:solidFill>
              </a:rPr>
              <a:t>Android </a:t>
            </a:r>
            <a:r>
              <a:rPr lang="ru-RU" sz="1600" dirty="0">
                <a:solidFill>
                  <a:srgbClr val="003F82"/>
                </a:solidFill>
              </a:rPr>
              <a:t>приложение для работы с аудио-файлами</a:t>
            </a:r>
          </a:p>
          <a:p>
            <a:endParaRPr lang="ru-RU" sz="1600" b="1" i="1" dirty="0">
              <a:solidFill>
                <a:srgbClr val="003F82"/>
              </a:solidFill>
            </a:endParaRPr>
          </a:p>
          <a:p>
            <a:endParaRPr lang="ru-RU" sz="1600" b="1" i="1" dirty="0">
              <a:solidFill>
                <a:srgbClr val="003F82"/>
              </a:solidFill>
            </a:endParaRPr>
          </a:p>
          <a:p>
            <a:endParaRPr lang="en-US" sz="1600" b="1" i="1" dirty="0">
              <a:solidFill>
                <a:srgbClr val="003F82"/>
              </a:solidFill>
            </a:endParaRPr>
          </a:p>
          <a:p>
            <a:pPr algn="ctr"/>
            <a:r>
              <a:rPr lang="ru-RU" sz="1600" b="1" i="1" dirty="0">
                <a:solidFill>
                  <a:srgbClr val="003F82"/>
                </a:solidFill>
              </a:rPr>
              <a:t>Постановка задачи</a:t>
            </a:r>
            <a:r>
              <a:rPr lang="en-US" sz="1600" b="1" i="1" dirty="0">
                <a:solidFill>
                  <a:srgbClr val="003F82"/>
                </a:solidFill>
              </a:rPr>
              <a:t>:</a:t>
            </a:r>
          </a:p>
          <a:p>
            <a:r>
              <a:rPr lang="ru-RU" sz="1600" dirty="0">
                <a:solidFill>
                  <a:srgbClr val="003F82"/>
                </a:solidFill>
              </a:rPr>
              <a:t>Реализовать мобильное приложение для воспроизведения аудио с простым и удобным интерфейсом.</a:t>
            </a:r>
          </a:p>
          <a:p>
            <a:endParaRPr lang="ru-RU" sz="1600" b="1" i="1" dirty="0">
              <a:solidFill>
                <a:srgbClr val="003F82"/>
              </a:solidFill>
            </a:endParaRPr>
          </a:p>
          <a:p>
            <a:endParaRPr lang="ru-RU" sz="1600" b="1" i="1" dirty="0">
              <a:solidFill>
                <a:srgbClr val="003F82"/>
              </a:solidFill>
            </a:endParaRPr>
          </a:p>
          <a:p>
            <a:br>
              <a:rPr lang="ru-RU" sz="2000" i="1" dirty="0">
                <a:solidFill>
                  <a:srgbClr val="003F82"/>
                </a:solidFill>
              </a:rPr>
            </a:br>
            <a:endParaRPr lang="ru-RU" sz="1200" i="1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</a:t>
            </a:fld>
            <a:endParaRPr 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45243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21386F"/>
                </a:solidFill>
                <a:latin typeface="Segoe UI" panose="020B0502040204020203" pitchFamily="34" charset="0"/>
              </a:rPr>
              <a:t> 1.	Теги - </a:t>
            </a:r>
            <a:r>
              <a:rPr lang="en-US" sz="1600" dirty="0">
                <a:solidFill>
                  <a:srgbClr val="21386F"/>
                </a:solidFill>
                <a:latin typeface="Segoe UI" panose="020B0502040204020203" pitchFamily="34" charset="0"/>
              </a:rPr>
              <a:t>ID3</a:t>
            </a:r>
            <a:r>
              <a:rPr lang="ru-RU" sz="1600" dirty="0">
                <a:solidFill>
                  <a:srgbClr val="21386F"/>
                </a:solidFill>
                <a:latin typeface="Segoe UI" panose="020B0502040204020203" pitchFamily="34" charset="0"/>
              </a:rPr>
              <a:t> - формат метаданных, наиболее часто используемый в звуковых файлах в формате MP3. ID3 подпись содержит данные о названии трека, альбома, имени исполнителя и т. д.</a:t>
            </a:r>
          </a:p>
          <a:p>
            <a:endParaRPr lang="ru-RU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r>
              <a:rPr lang="ru-RU" sz="1600" dirty="0">
                <a:solidFill>
                  <a:srgbClr val="21386F"/>
                </a:solidFill>
                <a:latin typeface="Segoe UI" panose="020B0502040204020203" pitchFamily="34" charset="0"/>
              </a:rPr>
              <a:t>Плейлист – список воспроизведения</a:t>
            </a:r>
          </a:p>
          <a:p>
            <a:pPr marL="342900" indent="-342900">
              <a:buAutoNum type="arabicPeriod" startAt="2"/>
            </a:pPr>
            <a:endParaRPr lang="ru-RU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r>
              <a:rPr lang="ru-RU" sz="1600" dirty="0" err="1">
                <a:solidFill>
                  <a:srgbClr val="21386F"/>
                </a:solidFill>
                <a:latin typeface="Segoe UI" panose="020B0502040204020203" pitchFamily="34" charset="0"/>
              </a:rPr>
              <a:t>Аудиофокус</a:t>
            </a:r>
            <a:r>
              <a:rPr lang="ru-RU" sz="1600" dirty="0">
                <a:solidFill>
                  <a:srgbClr val="21386F"/>
                </a:solidFill>
                <a:latin typeface="Segoe UI" panose="020B0502040204020203" pitchFamily="34" charset="0"/>
              </a:rPr>
              <a:t> – право на монопольное воспроизведение звука в системе</a:t>
            </a:r>
            <a:endParaRPr lang="en-US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endParaRPr lang="en-US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r>
              <a:rPr lang="en-US" sz="1600" dirty="0">
                <a:solidFill>
                  <a:srgbClr val="21386F"/>
                </a:solidFill>
                <a:latin typeface="Segoe UI" panose="020B0502040204020203" pitchFamily="34" charset="0"/>
              </a:rPr>
              <a:t>UI – </a:t>
            </a:r>
            <a:r>
              <a:rPr lang="ru-RU" sz="1600" dirty="0">
                <a:solidFill>
                  <a:srgbClr val="21386F"/>
                </a:solidFill>
                <a:latin typeface="Segoe UI" panose="020B0502040204020203" pitchFamily="34" charset="0"/>
              </a:rPr>
              <a:t>пользовательский интерфейс</a:t>
            </a:r>
          </a:p>
          <a:p>
            <a:pPr marL="342900" indent="-342900">
              <a:buAutoNum type="arabicPeriod" startAt="2"/>
            </a:pPr>
            <a:endParaRPr lang="ru-RU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r>
              <a:rPr lang="en-US" sz="1600" dirty="0">
                <a:solidFill>
                  <a:srgbClr val="21386F"/>
                </a:solidFill>
                <a:latin typeface="Segoe UI" panose="020B0502040204020203" pitchFamily="34" charset="0"/>
              </a:rPr>
              <a:t>Activity - </a:t>
            </a:r>
            <a:r>
              <a:rPr lang="ru-RU" sz="1600" dirty="0">
                <a:solidFill>
                  <a:srgbClr val="21386F"/>
                </a:solidFill>
                <a:latin typeface="Segoe UI" panose="020B0502040204020203" pitchFamily="34" charset="0"/>
              </a:rPr>
              <a:t>компонента приложения, который выдает экран с </a:t>
            </a:r>
            <a:r>
              <a:rPr lang="en-US" sz="1600" dirty="0">
                <a:solidFill>
                  <a:srgbClr val="21386F"/>
                </a:solidFill>
                <a:latin typeface="Segoe UI" panose="020B0502040204020203" pitchFamily="34" charset="0"/>
              </a:rPr>
              <a:t>UI</a:t>
            </a:r>
            <a:r>
              <a:rPr lang="ru-RU" sz="1600" dirty="0">
                <a:solidFill>
                  <a:srgbClr val="21386F"/>
                </a:solidFill>
                <a:latin typeface="Segoe UI" panose="020B0502040204020203" pitchFamily="34" charset="0"/>
              </a:rPr>
              <a:t> для взаимодействия</a:t>
            </a:r>
          </a:p>
          <a:p>
            <a:pPr marL="342900" indent="-342900">
              <a:buAutoNum type="arabicPeriod" startAt="2"/>
            </a:pPr>
            <a:endParaRPr lang="ru-RU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r>
              <a:rPr lang="en-US" sz="1600" dirty="0">
                <a:solidFill>
                  <a:srgbClr val="21386F"/>
                </a:solidFill>
                <a:latin typeface="Segoe UI" panose="020B0502040204020203" pitchFamily="34" charset="0"/>
              </a:rPr>
              <a:t>Service – </a:t>
            </a:r>
            <a:r>
              <a:rPr lang="ru-RU" sz="1600" dirty="0">
                <a:solidFill>
                  <a:srgbClr val="21386F"/>
                </a:solidFill>
                <a:latin typeface="Segoe UI" panose="020B0502040204020203" pitchFamily="34" charset="0"/>
              </a:rPr>
              <a:t>сервис или фоновый процесс. Не имеет </a:t>
            </a:r>
            <a:r>
              <a:rPr lang="en-US" sz="1600" dirty="0">
                <a:solidFill>
                  <a:srgbClr val="21386F"/>
                </a:solidFill>
                <a:latin typeface="Segoe UI" panose="020B0502040204020203" pitchFamily="34" charset="0"/>
              </a:rPr>
              <a:t>UI</a:t>
            </a:r>
            <a:endParaRPr lang="ru-RU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endParaRPr lang="ru-RU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r>
              <a:rPr lang="en-US" sz="1600" dirty="0">
                <a:solidFill>
                  <a:srgbClr val="21386F"/>
                </a:solidFill>
                <a:latin typeface="Segoe UI" panose="020B0502040204020203" pitchFamily="34" charset="0"/>
              </a:rPr>
              <a:t>Broadcast - </a:t>
            </a:r>
            <a:r>
              <a:rPr lang="ru-RU" sz="1600" dirty="0">
                <a:solidFill>
                  <a:srgbClr val="21386F"/>
                </a:solidFill>
                <a:latin typeface="Segoe UI" panose="020B0502040204020203" pitchFamily="34" charset="0"/>
              </a:rPr>
              <a:t>широковещательные сообщения, рассылаемые внутри всей системы </a:t>
            </a:r>
            <a:r>
              <a:rPr lang="en-US" sz="1600" dirty="0" err="1">
                <a:solidFill>
                  <a:srgbClr val="21386F"/>
                </a:solidFill>
                <a:latin typeface="Segoe UI" panose="020B0502040204020203" pitchFamily="34" charset="0"/>
              </a:rPr>
              <a:t>Adnroid</a:t>
            </a:r>
            <a:endParaRPr lang="en-US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endParaRPr lang="en-US" sz="1600" dirty="0">
              <a:solidFill>
                <a:srgbClr val="21386F"/>
              </a:solidFill>
              <a:latin typeface="Segoe UI" panose="020B0502040204020203" pitchFamily="34" charset="0"/>
            </a:endParaRPr>
          </a:p>
          <a:p>
            <a:pPr marL="342900" indent="-342900">
              <a:buAutoNum type="arabicPeriod" startAt="2"/>
            </a:pPr>
            <a:r>
              <a:rPr lang="en-US" sz="1600" dirty="0" err="1">
                <a:solidFill>
                  <a:srgbClr val="003F82"/>
                </a:solidFill>
              </a:rPr>
              <a:t>SharedPreferences</a:t>
            </a:r>
            <a:r>
              <a:rPr lang="en-US" sz="1600" dirty="0">
                <a:solidFill>
                  <a:srgbClr val="003F82"/>
                </a:solidFill>
              </a:rPr>
              <a:t> – </a:t>
            </a:r>
            <a:r>
              <a:rPr lang="ru-RU" sz="1600" dirty="0">
                <a:solidFill>
                  <a:srgbClr val="003F82"/>
                </a:solidFill>
              </a:rPr>
              <a:t>класс, дающий доступ к файлу настроек в </a:t>
            </a:r>
            <a:r>
              <a:rPr lang="en-US" sz="1600" dirty="0">
                <a:solidFill>
                  <a:srgbClr val="003F82"/>
                </a:solidFill>
              </a:rPr>
              <a:t>.xml</a:t>
            </a:r>
            <a:endParaRPr lang="ru-RU" sz="1600" dirty="0">
              <a:solidFill>
                <a:srgbClr val="21386F"/>
              </a:solidFill>
              <a:latin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39703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Цель работы</a:t>
            </a:r>
            <a:br>
              <a:rPr lang="ru-RU" sz="2000" dirty="0">
                <a:solidFill>
                  <a:srgbClr val="003F82"/>
                </a:solidFill>
              </a:rPr>
            </a:br>
            <a:r>
              <a:rPr lang="ru-RU" sz="1200" dirty="0">
                <a:solidFill>
                  <a:srgbClr val="003F82"/>
                </a:solidFill>
              </a:rPr>
              <a:t>Реализовать </a:t>
            </a:r>
            <a:r>
              <a:rPr lang="en-US" sz="1200" dirty="0">
                <a:solidFill>
                  <a:srgbClr val="003F82"/>
                </a:solidFill>
              </a:rPr>
              <a:t>Android </a:t>
            </a:r>
            <a:r>
              <a:rPr lang="ru-RU" sz="1200" dirty="0">
                <a:solidFill>
                  <a:srgbClr val="003F82"/>
                </a:solidFill>
              </a:rPr>
              <a:t>приложение с простым интерфейсом и </a:t>
            </a:r>
          </a:p>
          <a:p>
            <a:endParaRPr lang="ru-RU" sz="1200" dirty="0">
              <a:solidFill>
                <a:srgbClr val="003F82"/>
              </a:solidFill>
            </a:endParaRPr>
          </a:p>
          <a:p>
            <a:r>
              <a:rPr lang="ru-RU" sz="1600" b="1" dirty="0">
                <a:solidFill>
                  <a:srgbClr val="003F82"/>
                </a:solidFill>
              </a:rPr>
              <a:t>Задачи работы</a:t>
            </a:r>
          </a:p>
          <a:p>
            <a:endParaRPr lang="ru-RU" sz="1600" b="1" dirty="0">
              <a:solidFill>
                <a:srgbClr val="003F82"/>
              </a:solidFill>
            </a:endParaRPr>
          </a:p>
          <a:p>
            <a:r>
              <a:rPr lang="ru-RU" sz="1200" i="1" dirty="0">
                <a:solidFill>
                  <a:srgbClr val="003F82"/>
                </a:solidFill>
              </a:rPr>
              <a:t>Реализовать</a:t>
            </a:r>
            <a:r>
              <a:rPr lang="en-US" sz="1200" dirty="0">
                <a:solidFill>
                  <a:srgbClr val="003F82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Список избранного, восстанавливаемый после каждого закрытия приложения</a:t>
            </a:r>
          </a:p>
          <a:p>
            <a:pPr marL="342900" indent="-342900">
              <a:buFont typeface="+mj-lt"/>
              <a:buAutoNum type="arabicPeriod"/>
            </a:pPr>
            <a:endParaRPr lang="ru-RU" sz="1200" dirty="0">
              <a:solidFill>
                <a:srgbClr val="003F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Поиск</a:t>
            </a:r>
          </a:p>
          <a:p>
            <a:pPr marL="342900" indent="-342900">
              <a:buFont typeface="+mj-lt"/>
              <a:buAutoNum type="arabicPeriod"/>
            </a:pPr>
            <a:endParaRPr lang="ru-RU" sz="1200" dirty="0">
              <a:solidFill>
                <a:srgbClr val="003F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Сохранение последнего воспроизводимого файла после полного выхода из программы</a:t>
            </a:r>
          </a:p>
          <a:p>
            <a:pPr marL="342900" indent="-342900">
              <a:buFont typeface="+mj-lt"/>
              <a:buAutoNum type="arabicPeriod"/>
            </a:pPr>
            <a:endParaRPr lang="ru-RU" sz="1200" dirty="0">
              <a:solidFill>
                <a:srgbClr val="003F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Воспроизведение текущего отображаемого плейлиста</a:t>
            </a:r>
          </a:p>
          <a:p>
            <a:pPr marL="342900" indent="-342900">
              <a:buFont typeface="+mj-lt"/>
              <a:buAutoNum type="arabicPeriod"/>
            </a:pPr>
            <a:endParaRPr lang="ru-RU" sz="1200" dirty="0">
              <a:solidFill>
                <a:srgbClr val="003F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Случайное воспроизведение и возможность вернуться на предыдущий воспроизводимый файл</a:t>
            </a:r>
          </a:p>
          <a:p>
            <a:pPr marL="342900" indent="-342900">
              <a:buFont typeface="+mj-lt"/>
              <a:buAutoNum type="arabicPeriod"/>
            </a:pPr>
            <a:endParaRPr lang="ru-RU" sz="1200" dirty="0">
              <a:solidFill>
                <a:srgbClr val="003F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Обработку событий, перехватывающих </a:t>
            </a:r>
            <a:r>
              <a:rPr lang="ru-RU" sz="1200" dirty="0" err="1">
                <a:solidFill>
                  <a:srgbClr val="003F82"/>
                </a:solidFill>
              </a:rPr>
              <a:t>аудиофокус</a:t>
            </a:r>
            <a:r>
              <a:rPr lang="en-US" sz="1200" dirty="0">
                <a:solidFill>
                  <a:srgbClr val="003F82"/>
                </a:solidFill>
              </a:rPr>
              <a:t>: </a:t>
            </a:r>
            <a:r>
              <a:rPr lang="ru-RU" sz="1200" dirty="0">
                <a:solidFill>
                  <a:srgbClr val="003F82"/>
                </a:solidFill>
              </a:rPr>
              <a:t>входящий звонок, другое приложение воспроизводит музыку или звуки</a:t>
            </a:r>
          </a:p>
          <a:p>
            <a:pPr marL="342900" indent="-342900">
              <a:buFont typeface="+mj-lt"/>
              <a:buAutoNum type="arabicPeriod"/>
            </a:pPr>
            <a:endParaRPr lang="ru-RU" sz="1200" dirty="0">
              <a:solidFill>
                <a:srgbClr val="003F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200" dirty="0">
                <a:solidFill>
                  <a:srgbClr val="003F82"/>
                </a:solidFill>
              </a:rPr>
              <a:t>Обработка смены устройства, воспроизводящего музыку</a:t>
            </a:r>
            <a:r>
              <a:rPr lang="en-US" sz="1200" dirty="0">
                <a:solidFill>
                  <a:srgbClr val="003F82"/>
                </a:solidFill>
              </a:rPr>
              <a:t>: </a:t>
            </a:r>
            <a:r>
              <a:rPr lang="ru-RU" sz="1200" dirty="0">
                <a:solidFill>
                  <a:srgbClr val="003F82"/>
                </a:solidFill>
              </a:rPr>
              <a:t>подключение и отключение наушников, колонок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1026" name="Picture 2" descr="ÐÐ°ÑÑÐ¸Ð½ÐºÐ¸ Ð¿Ð¾ Ð·Ð°Ð¿ÑÐ¾ÑÑ ÑÐ½Ð´ÐµÐºÑ Ð¼ÑÐ·ÑÐºÐ°">
            <a:extLst>
              <a:ext uri="{FF2B5EF4-FFF2-40B4-BE49-F238E27FC236}">
                <a16:creationId xmlns:a16="http://schemas.microsoft.com/office/drawing/2014/main" id="{CE906DDB-6B93-4252-B119-C7DC469E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457" y="3083089"/>
            <a:ext cx="2572471" cy="257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Ð°ÑÑÐ¸Ð½ÐºÐ¸ Ð¿Ð¾ Ð·Ð°Ð¿ÑÐ¾ÑÑ google Ð¼ÑÐ·ÑÐºÐ°">
            <a:extLst>
              <a:ext uri="{FF2B5EF4-FFF2-40B4-BE49-F238E27FC236}">
                <a16:creationId xmlns:a16="http://schemas.microsoft.com/office/drawing/2014/main" id="{3281AC3B-F810-410E-B955-9032EBFE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6" y="3245605"/>
            <a:ext cx="2162821" cy="216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7507178-D07D-4F93-BAA1-3ACE40F5F528}"/>
              </a:ext>
            </a:extLst>
          </p:cNvPr>
          <p:cNvSpPr/>
          <p:nvPr/>
        </p:nvSpPr>
        <p:spPr>
          <a:xfrm>
            <a:off x="378035" y="2116745"/>
            <a:ext cx="3597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386F"/>
                </a:solidFill>
              </a:rPr>
              <a:t>Google Play Music</a:t>
            </a:r>
            <a:endParaRPr lang="ru-RU" b="1" dirty="0">
              <a:solidFill>
                <a:srgbClr val="21386F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4C1E41-AB58-4F76-8F41-03EF86FB4C8A}"/>
              </a:ext>
            </a:extLst>
          </p:cNvPr>
          <p:cNvSpPr/>
          <p:nvPr/>
        </p:nvSpPr>
        <p:spPr>
          <a:xfrm>
            <a:off x="3696984" y="2116745"/>
            <a:ext cx="2943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1386F"/>
                </a:solidFill>
              </a:rPr>
              <a:t>Яндекс Музыка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8746227-4395-452B-B727-A69955D499E1}"/>
              </a:ext>
            </a:extLst>
          </p:cNvPr>
          <p:cNvSpPr/>
          <p:nvPr/>
        </p:nvSpPr>
        <p:spPr>
          <a:xfrm>
            <a:off x="6265818" y="2116745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1386F"/>
                </a:solidFill>
              </a:rPr>
              <a:t>MIUI Music Player</a:t>
            </a:r>
            <a:endParaRPr lang="ru-RU" b="1" dirty="0">
              <a:solidFill>
                <a:srgbClr val="21386F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62266B-7545-487F-AAE1-8BFD6C160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348" y="3069444"/>
            <a:ext cx="2539682" cy="25396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ВЫБРАННЫХ МЕТОДОВ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75446" cy="43858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Воспроизведение аудио-файлов</a:t>
            </a:r>
          </a:p>
          <a:p>
            <a:r>
              <a:rPr lang="ru-RU" sz="1300" dirty="0">
                <a:solidFill>
                  <a:srgbClr val="003F82"/>
                </a:solidFill>
              </a:rPr>
              <a:t>Происходит из </a:t>
            </a:r>
            <a:r>
              <a:rPr lang="en-US" sz="1300" dirty="0">
                <a:solidFill>
                  <a:srgbClr val="003F82"/>
                </a:solidFill>
              </a:rPr>
              <a:t>Service:</a:t>
            </a:r>
            <a:r>
              <a:rPr lang="ru-RU" sz="1300" dirty="0">
                <a:solidFill>
                  <a:srgbClr val="003F82"/>
                </a:solidFill>
              </a:rPr>
              <a:t> при получении Намерений (</a:t>
            </a:r>
            <a:r>
              <a:rPr lang="en-US" sz="1300" dirty="0">
                <a:solidFill>
                  <a:srgbClr val="003F82"/>
                </a:solidFill>
              </a:rPr>
              <a:t>Intent) </a:t>
            </a:r>
            <a:r>
              <a:rPr lang="ru-RU" sz="1300" dirty="0">
                <a:solidFill>
                  <a:srgbClr val="003F82"/>
                </a:solidFill>
              </a:rPr>
              <a:t>служба запускает воспроизведение</a:t>
            </a:r>
          </a:p>
          <a:p>
            <a:r>
              <a:rPr lang="ru-RU" sz="1300" dirty="0">
                <a:solidFill>
                  <a:srgbClr val="003F82"/>
                </a:solidFill>
              </a:rPr>
              <a:t>Информацию о файле получает из Общих настроек (</a:t>
            </a:r>
            <a:r>
              <a:rPr lang="en-US" sz="1300" dirty="0" err="1">
                <a:solidFill>
                  <a:srgbClr val="003F82"/>
                </a:solidFill>
              </a:rPr>
              <a:t>SharedPreferences</a:t>
            </a:r>
            <a:r>
              <a:rPr lang="ru-RU" sz="1300" dirty="0">
                <a:solidFill>
                  <a:srgbClr val="003F82"/>
                </a:solidFill>
              </a:rPr>
              <a:t>) или Главного </a:t>
            </a:r>
            <a:r>
              <a:rPr lang="en-US" sz="1300" dirty="0">
                <a:solidFill>
                  <a:srgbClr val="003F82"/>
                </a:solidFill>
              </a:rPr>
              <a:t>Activity</a:t>
            </a:r>
            <a:endParaRPr lang="ru-RU" sz="1600" b="1" dirty="0">
              <a:solidFill>
                <a:srgbClr val="003F82"/>
              </a:solidFill>
            </a:endParaRPr>
          </a:p>
          <a:p>
            <a:endParaRPr lang="ru-RU" sz="1600" b="1" dirty="0">
              <a:solidFill>
                <a:srgbClr val="003F82"/>
              </a:solidFill>
            </a:endParaRPr>
          </a:p>
          <a:p>
            <a:r>
              <a:rPr lang="ru-RU" sz="1600" b="1" dirty="0">
                <a:solidFill>
                  <a:srgbClr val="003F82"/>
                </a:solidFill>
              </a:rPr>
              <a:t>Настройка воспроизведения в </a:t>
            </a:r>
            <a:r>
              <a:rPr lang="en-US" sz="1600" b="1" dirty="0">
                <a:solidFill>
                  <a:srgbClr val="003F82"/>
                </a:solidFill>
              </a:rPr>
              <a:t>UI</a:t>
            </a:r>
            <a:endParaRPr lang="ru-RU" sz="1600" b="1" dirty="0">
              <a:solidFill>
                <a:srgbClr val="003F82"/>
              </a:solidFill>
            </a:endParaRPr>
          </a:p>
          <a:p>
            <a:pPr lvl="1"/>
            <a:r>
              <a:rPr lang="ru-RU" sz="1600" b="1" dirty="0">
                <a:solidFill>
                  <a:srgbClr val="003F82"/>
                </a:solidFill>
              </a:rPr>
              <a:t>Плейлист</a:t>
            </a:r>
          </a:p>
          <a:p>
            <a:pPr lvl="1"/>
            <a:r>
              <a:rPr lang="ru-RU" sz="1300" dirty="0">
                <a:solidFill>
                  <a:srgbClr val="003F82"/>
                </a:solidFill>
              </a:rPr>
              <a:t>Обновляется при действиях пользователя</a:t>
            </a:r>
            <a:r>
              <a:rPr lang="en-US" sz="1300" dirty="0">
                <a:solidFill>
                  <a:srgbClr val="003F82"/>
                </a:solidFill>
              </a:rPr>
              <a:t>:</a:t>
            </a:r>
          </a:p>
          <a:p>
            <a:pPr lvl="2"/>
            <a:r>
              <a:rPr lang="ru-RU" sz="1300" dirty="0">
                <a:solidFill>
                  <a:srgbClr val="003F82"/>
                </a:solidFill>
              </a:rPr>
              <a:t>нажатие на элемент текущего отображаемого списка</a:t>
            </a:r>
          </a:p>
          <a:p>
            <a:pPr lvl="1"/>
            <a:r>
              <a:rPr lang="ru-RU" sz="1300" dirty="0">
                <a:solidFill>
                  <a:srgbClr val="003F82"/>
                </a:solidFill>
              </a:rPr>
              <a:t>	нажатие на элемент списка избранного	</a:t>
            </a:r>
          </a:p>
          <a:p>
            <a:pPr lvl="1"/>
            <a:endParaRPr lang="ru-RU" sz="1300" dirty="0">
              <a:solidFill>
                <a:srgbClr val="003F82"/>
              </a:solidFill>
            </a:endParaRPr>
          </a:p>
          <a:p>
            <a:pPr lvl="1"/>
            <a:r>
              <a:rPr lang="ru-RU" sz="1600" b="1" dirty="0">
                <a:solidFill>
                  <a:srgbClr val="003F82"/>
                </a:solidFill>
              </a:rPr>
              <a:t>Порядок воспроизведения</a:t>
            </a:r>
            <a:br>
              <a:rPr lang="ru-RU" sz="1300" dirty="0">
                <a:solidFill>
                  <a:srgbClr val="003F82"/>
                </a:solidFill>
              </a:rPr>
            </a:br>
            <a:r>
              <a:rPr lang="ru-RU" sz="1300" dirty="0">
                <a:solidFill>
                  <a:srgbClr val="003F82"/>
                </a:solidFill>
              </a:rPr>
              <a:t>Обновляется при действиях пользователя</a:t>
            </a:r>
            <a:r>
              <a:rPr lang="en-US" sz="1300" dirty="0">
                <a:solidFill>
                  <a:srgbClr val="003F82"/>
                </a:solidFill>
              </a:rPr>
              <a:t>: </a:t>
            </a:r>
            <a:endParaRPr lang="ru-RU" sz="1300" dirty="0">
              <a:solidFill>
                <a:srgbClr val="003F82"/>
              </a:solidFill>
            </a:endParaRPr>
          </a:p>
          <a:p>
            <a:pPr lvl="1"/>
            <a:r>
              <a:rPr lang="ru-RU" sz="1300" dirty="0">
                <a:solidFill>
                  <a:srgbClr val="003F82"/>
                </a:solidFill>
              </a:rPr>
              <a:t>		нажатие на смену типа воспроизведения</a:t>
            </a:r>
          </a:p>
          <a:p>
            <a:pPr lvl="1"/>
            <a:endParaRPr lang="ru-RU" sz="1300" dirty="0">
              <a:solidFill>
                <a:srgbClr val="003F82"/>
              </a:solidFill>
            </a:endParaRPr>
          </a:p>
          <a:p>
            <a:pPr lvl="1"/>
            <a:endParaRPr lang="ru-RU" sz="1600" dirty="0">
              <a:solidFill>
                <a:srgbClr val="003F82"/>
              </a:solidFill>
            </a:endParaRPr>
          </a:p>
          <a:p>
            <a:pPr lvl="1"/>
            <a:r>
              <a:rPr lang="ru-RU" sz="1600" b="1" dirty="0">
                <a:solidFill>
                  <a:srgbClr val="003F82"/>
                </a:solidFill>
              </a:rPr>
              <a:t>Список избранного</a:t>
            </a:r>
            <a:br>
              <a:rPr lang="ru-RU" sz="1300" dirty="0">
                <a:solidFill>
                  <a:srgbClr val="003F82"/>
                </a:solidFill>
              </a:rPr>
            </a:br>
            <a:r>
              <a:rPr lang="ru-RU" sz="1300" dirty="0">
                <a:solidFill>
                  <a:srgbClr val="003F82"/>
                </a:solidFill>
              </a:rPr>
              <a:t>Дополняется и редактируется с интерфейса текущего воспроизводимого файла. </a:t>
            </a:r>
          </a:p>
          <a:p>
            <a:pPr lvl="1"/>
            <a:r>
              <a:rPr lang="ru-RU" sz="1300" dirty="0">
                <a:solidFill>
                  <a:srgbClr val="003F82"/>
                </a:solidFill>
              </a:rPr>
              <a:t>Удаление файла из избранного </a:t>
            </a:r>
          </a:p>
          <a:p>
            <a:endParaRPr lang="ru-RU" sz="1200" dirty="0">
              <a:solidFill>
                <a:srgbClr val="003F82"/>
              </a:solidFill>
            </a:endParaRPr>
          </a:p>
          <a:p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</a:t>
            </a:r>
            <a:r>
              <a:rPr lang="en-US" sz="800" dirty="0">
                <a:solidFill>
                  <a:schemeClr val="bg1"/>
                </a:solidFill>
              </a:rPr>
              <a:t>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0F8A9-9F12-4F14-B134-775B9F8D0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180" y="1536905"/>
            <a:ext cx="2358067" cy="2380828"/>
          </a:xfrm>
          <a:prstGeom prst="rect">
            <a:avLst/>
          </a:prstGeom>
        </p:spPr>
      </p:pic>
      <p:pic>
        <p:nvPicPr>
          <p:cNvPr id="3074" name="Picture 2" descr="ÐÐ°ÑÑÐ¸Ð½ÐºÐ¸ Ð¿Ð¾ Ð·Ð°Ð¿ÑÐ¾ÑÑ android studio">
            <a:extLst>
              <a:ext uri="{FF2B5EF4-FFF2-40B4-BE49-F238E27FC236}">
                <a16:creationId xmlns:a16="http://schemas.microsoft.com/office/drawing/2014/main" id="{962AE98E-015C-470E-AAF4-CD9A2005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98" y="3980226"/>
            <a:ext cx="3982004" cy="223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ÐÐ°ÑÑÐ¸Ð½ÐºÐ¸ Ð¿Ð¾ Ð·Ð°Ð¿ÑÐ¾ÑÑ java">
            <a:extLst>
              <a:ext uri="{FF2B5EF4-FFF2-40B4-BE49-F238E27FC236}">
                <a16:creationId xmlns:a16="http://schemas.microsoft.com/office/drawing/2014/main" id="{4102317D-1BED-439E-908E-2C5231897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7" y="1617417"/>
            <a:ext cx="3137531" cy="221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</a:t>
            </a:r>
            <a:r>
              <a:rPr lang="en-US" sz="800" dirty="0">
                <a:solidFill>
                  <a:schemeClr val="bg1"/>
                </a:solidFill>
              </a:rPr>
              <a:t>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B208AC9-DD63-4346-AC3A-0CDB4D290DEA}"/>
              </a:ext>
            </a:extLst>
          </p:cNvPr>
          <p:cNvSpPr/>
          <p:nvPr/>
        </p:nvSpPr>
        <p:spPr>
          <a:xfrm>
            <a:off x="325437" y="1948338"/>
            <a:ext cx="79248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3F82"/>
                </a:solidFill>
              </a:rPr>
              <a:t>Использование </a:t>
            </a:r>
            <a:r>
              <a:rPr lang="en-US" sz="1300" dirty="0">
                <a:solidFill>
                  <a:srgbClr val="003F82"/>
                </a:solidFill>
              </a:rPr>
              <a:t>Service </a:t>
            </a:r>
            <a:r>
              <a:rPr lang="ru-RU" sz="1300" dirty="0">
                <a:solidFill>
                  <a:srgbClr val="003F82"/>
                </a:solidFill>
              </a:rPr>
              <a:t>как основу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300" dirty="0">
              <a:solidFill>
                <a:srgbClr val="003F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300" dirty="0">
              <a:solidFill>
                <a:srgbClr val="003F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3F82"/>
                </a:solidFill>
              </a:rPr>
              <a:t>Использование </a:t>
            </a:r>
            <a:r>
              <a:rPr lang="en-US" sz="1300" dirty="0" err="1">
                <a:solidFill>
                  <a:srgbClr val="003F82"/>
                </a:solidFill>
              </a:rPr>
              <a:t>BroadCast</a:t>
            </a:r>
            <a:r>
              <a:rPr lang="en-US" sz="1300" dirty="0">
                <a:solidFill>
                  <a:srgbClr val="003F82"/>
                </a:solidFill>
              </a:rPr>
              <a:t> </a:t>
            </a:r>
            <a:r>
              <a:rPr lang="ru-RU" sz="1300" dirty="0">
                <a:solidFill>
                  <a:srgbClr val="003F82"/>
                </a:solidFill>
              </a:rPr>
              <a:t>и </a:t>
            </a:r>
            <a:r>
              <a:rPr lang="en-US" sz="1300" dirty="0" err="1">
                <a:solidFill>
                  <a:srgbClr val="003F82"/>
                </a:solidFill>
              </a:rPr>
              <a:t>BroadCastReceiver</a:t>
            </a:r>
            <a:r>
              <a:rPr lang="en-US" sz="1300" dirty="0">
                <a:solidFill>
                  <a:srgbClr val="003F82"/>
                </a:solidFill>
              </a:rPr>
              <a:t> </a:t>
            </a:r>
            <a:r>
              <a:rPr lang="ru-RU" sz="1300" dirty="0">
                <a:solidFill>
                  <a:srgbClr val="003F82"/>
                </a:solidFill>
              </a:rPr>
              <a:t>для запроса воспроизведения следующего трека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300" dirty="0">
              <a:solidFill>
                <a:srgbClr val="003F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rgbClr val="003F82"/>
                </a:solidFill>
              </a:rPr>
              <a:t>Сохранение информации о последнем воспроизводимом треке при выходе из программы с помощью </a:t>
            </a:r>
            <a:r>
              <a:rPr lang="en-US" sz="1300" dirty="0" err="1">
                <a:solidFill>
                  <a:srgbClr val="003F82"/>
                </a:solidFill>
              </a:rPr>
              <a:t>SharedPreferences</a:t>
            </a:r>
            <a:r>
              <a:rPr lang="en-US" sz="1300" dirty="0">
                <a:solidFill>
                  <a:srgbClr val="003F82"/>
                </a:solidFill>
              </a:rPr>
              <a:t> </a:t>
            </a:r>
            <a:endParaRPr lang="ru-RU" sz="1300" dirty="0">
              <a:solidFill>
                <a:srgbClr val="003F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2019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2" name="Screenrecorder-2019-05-15-23-10-15-289">
            <a:hlinkClick r:id="" action="ppaction://media"/>
            <a:extLst>
              <a:ext uri="{FF2B5EF4-FFF2-40B4-BE49-F238E27FC236}">
                <a16:creationId xmlns:a16="http://schemas.microsoft.com/office/drawing/2014/main" id="{A921F1FE-A5EE-4271-96F1-499E7AC703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6813" y="1263525"/>
            <a:ext cx="2578162" cy="51563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310</Words>
  <Application>Microsoft Office PowerPoint</Application>
  <PresentationFormat>Экран (4:3)</PresentationFormat>
  <Paragraphs>147</Paragraphs>
  <Slides>11</Slides>
  <Notes>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MS PGothic</vt:lpstr>
      <vt:lpstr>Arial</vt:lpstr>
      <vt:lpstr>Calibri</vt:lpstr>
      <vt:lpstr>Segoe UI</vt:lpstr>
      <vt:lpstr>Office Theme</vt:lpstr>
      <vt:lpstr>Факультет компьютерных наук Департамент программной инженерии Курсовая работа ПРИЛОЖЕНИЕ МУЗЫКАЛЬНЫЙ ПЛЕЕР ДЛЯ ANDROID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план презентации КР 2017</dc:title>
  <dc:creator>vkremlev</dc:creator>
  <cp:lastModifiedBy>Омельчишина Ольга Владимировна</cp:lastModifiedBy>
  <cp:revision>60</cp:revision>
  <dcterms:created xsi:type="dcterms:W3CDTF">2010-09-30T06:45:00Z</dcterms:created>
  <dcterms:modified xsi:type="dcterms:W3CDTF">2019-05-15T21:23:25Z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